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3"/>
  </p:notesMasterIdLst>
  <p:handoutMasterIdLst>
    <p:handoutMasterId r:id="rId44"/>
  </p:handoutMasterIdLst>
  <p:sldIdLst>
    <p:sldId id="257" r:id="rId5"/>
    <p:sldId id="258" r:id="rId6"/>
    <p:sldId id="260" r:id="rId7"/>
    <p:sldId id="269" r:id="rId8"/>
    <p:sldId id="287" r:id="rId9"/>
    <p:sldId id="268" r:id="rId10"/>
    <p:sldId id="288" r:id="rId11"/>
    <p:sldId id="262" r:id="rId12"/>
    <p:sldId id="273" r:id="rId13"/>
    <p:sldId id="271" r:id="rId14"/>
    <p:sldId id="270" r:id="rId15"/>
    <p:sldId id="272" r:id="rId16"/>
    <p:sldId id="283" r:id="rId17"/>
    <p:sldId id="278" r:id="rId18"/>
    <p:sldId id="275" r:id="rId19"/>
    <p:sldId id="274" r:id="rId20"/>
    <p:sldId id="281" r:id="rId21"/>
    <p:sldId id="276" r:id="rId22"/>
    <p:sldId id="277" r:id="rId23"/>
    <p:sldId id="280" r:id="rId24"/>
    <p:sldId id="282" r:id="rId25"/>
    <p:sldId id="284" r:id="rId26"/>
    <p:sldId id="286" r:id="rId27"/>
    <p:sldId id="285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61" r:id="rId37"/>
    <p:sldId id="263" r:id="rId38"/>
    <p:sldId id="265" r:id="rId39"/>
    <p:sldId id="297" r:id="rId40"/>
    <p:sldId id="298" r:id="rId41"/>
    <p:sldId id="266" r:id="rId4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184160-A00B-48F5-8BFE-025A1DB4CAA3}">
          <p14:sldIdLst>
            <p14:sldId id="257"/>
            <p14:sldId id="258"/>
            <p14:sldId id="260"/>
            <p14:sldId id="269"/>
            <p14:sldId id="287"/>
            <p14:sldId id="268"/>
            <p14:sldId id="288"/>
            <p14:sldId id="262"/>
            <p14:sldId id="273"/>
            <p14:sldId id="271"/>
            <p14:sldId id="270"/>
            <p14:sldId id="272"/>
            <p14:sldId id="283"/>
            <p14:sldId id="278"/>
            <p14:sldId id="275"/>
            <p14:sldId id="274"/>
            <p14:sldId id="281"/>
            <p14:sldId id="276"/>
            <p14:sldId id="277"/>
            <p14:sldId id="280"/>
            <p14:sldId id="282"/>
            <p14:sldId id="284"/>
            <p14:sldId id="286"/>
            <p14:sldId id="285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61"/>
            <p14:sldId id="263"/>
            <p14:sldId id="265"/>
            <p14:sldId id="297"/>
            <p14:sldId id="298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44BE28-012A-0AC2-A2E2-281675B62640}" name="Brooks Olney" initials="BO" userId="Brooks Olney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47"/>
    <a:srgbClr val="FFFED6"/>
    <a:srgbClr val="ECEAD1"/>
    <a:srgbClr val="CFC493"/>
    <a:srgbClr val="466069"/>
    <a:srgbClr val="7E9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5748" autoAdjust="0"/>
  </p:normalViewPr>
  <p:slideViewPr>
    <p:cSldViewPr snapToGrid="0">
      <p:cViewPr>
        <p:scale>
          <a:sx n="100" d="100"/>
          <a:sy n="100" d="100"/>
        </p:scale>
        <p:origin x="1914" y="5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2FDF1D-6CC9-48AB-8CCC-B163FD3286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A59C0-1607-489B-B909-25E5E89F3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CC29A-196D-45A5-9F0A-E4A5673FA88D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916B7-0EE8-453B-9DF2-175353984D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119BE-69AA-4963-86C9-B76FF5F666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CA9EB-B88E-47F6-B2C9-FFB7AE227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3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BCA97-C52D-44EA-8498-79D1C3F1BD1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F03E2-6E74-4AA4-A487-096E9571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445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548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69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718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54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967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91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43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00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7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547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22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78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241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578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93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232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23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875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328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140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95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0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65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884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269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B5802A0-5D86-4CF0-8FC6-25D1CEF1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 t="64255" r="503"/>
          <a:stretch/>
        </p:blipFill>
        <p:spPr>
          <a:xfrm>
            <a:off x="6143740" y="4676140"/>
            <a:ext cx="2519189" cy="282749"/>
          </a:xfrm>
          <a:prstGeom prst="rect">
            <a:avLst/>
          </a:prstGeom>
        </p:spPr>
      </p:pic>
      <p:sp>
        <p:nvSpPr>
          <p:cNvPr id="10" name="Title 16">
            <a:extLst>
              <a:ext uri="{FF2B5EF4-FFF2-40B4-BE49-F238E27FC236}">
                <a16:creationId xmlns:a16="http://schemas.microsoft.com/office/drawing/2014/main" id="{7F7299D9-0E7D-4E13-996D-7FDB870B04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53033"/>
            <a:ext cx="7886700" cy="1874911"/>
          </a:xfrm>
        </p:spPr>
        <p:txBody>
          <a:bodyPr anchor="b"/>
          <a:lstStyle>
            <a:lvl1pPr algn="ctr">
              <a:defRPr sz="3200" b="0">
                <a:solidFill>
                  <a:srgbClr val="ECEAD1"/>
                </a:solidFill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4208B-9DDC-4F3C-9EEC-36FB56CA9DC9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3888" y="2475744"/>
            <a:ext cx="7886700" cy="29733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 Name(s)</a:t>
            </a:r>
          </a:p>
          <a:p>
            <a:pPr lvl="0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C4FF3-6A32-489F-A54E-A27BE991AEB5}"/>
              </a:ext>
            </a:extLst>
          </p:cNvPr>
          <p:cNvSpPr txBox="1"/>
          <p:nvPr userDrawn="1"/>
        </p:nvSpPr>
        <p:spPr>
          <a:xfrm>
            <a:off x="623888" y="2841781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IEEE Computer Society – Student Branch Chapter</a:t>
            </a:r>
          </a:p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University of South Florida</a:t>
            </a:r>
          </a:p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Tampa, FL, USA</a:t>
            </a:r>
          </a:p>
          <a:p>
            <a:pPr algn="ctr"/>
            <a:endParaRPr lang="en-US" sz="1400" dirty="0">
              <a:solidFill>
                <a:srgbClr val="ECEAD1"/>
              </a:solidFill>
              <a:latin typeface="+mn-lt"/>
            </a:endParaRP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6A2FD18-15BC-456D-9E33-A7A98743C3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0778" y="3760487"/>
            <a:ext cx="7892920" cy="29733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400">
                <a:solidFill>
                  <a:srgbClr val="ECEAD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D5C9E4C-6273-4DBB-8F6A-C9CB8C8702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78" y="4192918"/>
            <a:ext cx="1655283" cy="78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6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 - Green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663764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 - Gray">
    <p:bg>
      <p:bgPr>
        <a:solidFill>
          <a:srgbClr val="7E9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2990483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3B7135-3D78-0E4B-9C26-9E7303734618}"/>
              </a:ext>
            </a:extLst>
          </p:cNvPr>
          <p:cNvSpPr/>
          <p:nvPr userDrawn="1"/>
        </p:nvSpPr>
        <p:spPr>
          <a:xfrm>
            <a:off x="182880" y="219456"/>
            <a:ext cx="8750808" cy="4754880"/>
          </a:xfrm>
          <a:prstGeom prst="rect">
            <a:avLst/>
          </a:prstGeom>
          <a:solidFill>
            <a:srgbClr val="006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2DF257-01E2-CC4F-84E8-92951174B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548156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A1F7B126-B850-41A0-96BC-B29EEF77E2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 t="64255" r="503"/>
          <a:stretch/>
        </p:blipFill>
        <p:spPr>
          <a:xfrm>
            <a:off x="6143740" y="4676140"/>
            <a:ext cx="2519189" cy="28274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A8487C-25C1-4880-A7B5-0FE53D58846A}"/>
              </a:ext>
            </a:extLst>
          </p:cNvPr>
          <p:cNvSpPr txBox="1">
            <a:spLocks/>
          </p:cNvSpPr>
          <p:nvPr userDrawn="1"/>
        </p:nvSpPr>
        <p:spPr>
          <a:xfrm>
            <a:off x="2747372" y="1622305"/>
            <a:ext cx="3649255" cy="94944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300"/>
              </a:spcBef>
              <a:buNone/>
              <a:tabLst>
                <a:tab pos="1828800" algn="l"/>
              </a:tabLst>
            </a:pPr>
            <a:r>
              <a:rPr lang="en-US" sz="4800" b="1" dirty="0">
                <a:solidFill>
                  <a:schemeClr val="bg1"/>
                </a:solidFill>
              </a:rPr>
              <a:t>Questions?</a:t>
            </a:r>
            <a:endParaRPr lang="en-US" sz="4800" b="1" dirty="0">
              <a:solidFill>
                <a:schemeClr val="bg1"/>
              </a:solidFill>
              <a:effectLst>
                <a:glow rad="228600">
                  <a:srgbClr val="006849">
                    <a:alpha val="40000"/>
                  </a:srgb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3D70267-BE9F-45E3-8E23-0366E27647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5808" y="4169175"/>
            <a:ext cx="1655283" cy="78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0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/Subtitl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07FAF2-9310-E64A-BF65-F16E6CD042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1747247"/>
            <a:ext cx="7886700" cy="380697"/>
          </a:xfrm>
        </p:spPr>
        <p:txBody>
          <a:bodyPr>
            <a:normAutofit/>
          </a:bodyPr>
          <a:lstStyle>
            <a:lvl1pPr marL="0" indent="0" algn="ctr">
              <a:buNone/>
              <a:defRPr sz="1800" b="1" spc="100" baseline="0">
                <a:solidFill>
                  <a:srgbClr val="FFFED6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96C480D-61CB-48A9-965B-2EE9205B95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 t="64255" r="503"/>
          <a:stretch/>
        </p:blipFill>
        <p:spPr>
          <a:xfrm>
            <a:off x="6143740" y="4676140"/>
            <a:ext cx="2519189" cy="282749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04E559D-E7F3-4D3C-81AA-823ABD195CA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3888" y="2475744"/>
            <a:ext cx="7886700" cy="29733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Name(s)</a:t>
            </a:r>
          </a:p>
          <a:p>
            <a:pPr lvl="0"/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BE92724-3403-44C7-A55D-274D86374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53033"/>
            <a:ext cx="7886700" cy="1475267"/>
          </a:xfrm>
        </p:spPr>
        <p:txBody>
          <a:bodyPr anchor="b"/>
          <a:lstStyle>
            <a:lvl1pPr algn="ctr">
              <a:defRPr sz="3200" b="0">
                <a:solidFill>
                  <a:srgbClr val="ECEAD1"/>
                </a:solidFill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6A6DE5-2A2F-434A-8222-968C8E8A74BC}"/>
              </a:ext>
            </a:extLst>
          </p:cNvPr>
          <p:cNvSpPr txBox="1"/>
          <p:nvPr userDrawn="1"/>
        </p:nvSpPr>
        <p:spPr>
          <a:xfrm>
            <a:off x="623888" y="2841781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IEEE Computer Society – Student Branch Chapter</a:t>
            </a:r>
          </a:p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University of South Florida</a:t>
            </a:r>
          </a:p>
          <a:p>
            <a:pPr lvl="0" algn="ctr"/>
            <a:r>
              <a:rPr lang="en-US" sz="1400" dirty="0">
                <a:solidFill>
                  <a:srgbClr val="ECEAD1"/>
                </a:solidFill>
                <a:latin typeface="+mn-lt"/>
              </a:rPr>
              <a:t>Tampa, FL, USA</a:t>
            </a:r>
          </a:p>
          <a:p>
            <a:pPr algn="ctr"/>
            <a:endParaRPr lang="en-US" sz="1400" dirty="0">
              <a:solidFill>
                <a:srgbClr val="ECEAD1"/>
              </a:solidFill>
              <a:latin typeface="+mn-lt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7B70C46-C525-403B-B951-9BE07A987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0778" y="3760487"/>
            <a:ext cx="7892920" cy="29733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400">
                <a:solidFill>
                  <a:srgbClr val="ECEAD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8A7E6C4-D228-4C76-8306-1E4C405308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78" y="4192918"/>
            <a:ext cx="1655283" cy="78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52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7B39CB-B1F1-4293-A573-F3BECFD86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D77DA92-5DC0-4CD1-92FA-DD1223264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Looking Inside Computer I/O Devices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6F62BF-C4E2-41C9-87EF-C4D265428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53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/>
              <a:t>Header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476C264-ED29-4F0A-8E9F-2F38109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3D01FDF-0267-4650-B9B5-D33DDCD86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Looking Inside Computer I/O Devices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5262682-1F5A-4B58-B65F-2D007DAD8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F74B95-1223-43DA-B9BE-EFA803D31AC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650" y="1104298"/>
            <a:ext cx="3886200" cy="35295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C0560366-45E0-4CBF-8516-81B9AF4E547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629150" y="1104298"/>
            <a:ext cx="3886200" cy="35295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4935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14400"/>
            <a:ext cx="3868340" cy="485838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14400"/>
            <a:ext cx="3887391" cy="485838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CF8B-D494-CC47-8E2D-52DC8E8EF28F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12D7067-5A94-4EB9-A1E6-66C1227D7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D96F29A-3829-4A89-A076-95861E38B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Looking Inside Computer I/O Devices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EE4D6A4-75A4-4392-A77D-82CC142E7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A17ECF8-DDA2-4B05-86A3-845C54D7C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640556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/>
              <a:t>Header Goes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29730D-567D-4893-AFA3-9391FE9BD41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8650" y="1400238"/>
            <a:ext cx="3886200" cy="32336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3B510C8-C86F-47A3-8514-B02D24553D8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29150" y="1400238"/>
            <a:ext cx="3886200" cy="32336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291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Figur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95C2DE-CE33-4FB1-840A-69C724CF1018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3C757900-B7AA-4FE2-B2F8-E784EBC359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0366" y="1104298"/>
            <a:ext cx="3874984" cy="35284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5025235-930D-4188-8A22-F6BDF8B363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225DE26-4753-4B6B-B74B-F8E0E7B45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Looking Inside Computer I/O Devices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54102E6-5ED4-4AC0-937C-761EB3DA6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FC0FD5B-7FD0-4291-8881-9D44F5164E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640556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/>
              <a:t>Header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EB990A7-81A0-4717-A03A-292D00EB527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650" y="1104298"/>
            <a:ext cx="3886200" cy="35295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811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Figure Medium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861BF3-EFE4-42C0-B567-B4D07BA89D17}"/>
              </a:ext>
            </a:extLst>
          </p:cNvPr>
          <p:cNvSpPr/>
          <p:nvPr userDrawn="1"/>
        </p:nvSpPr>
        <p:spPr>
          <a:xfrm>
            <a:off x="5254534" y="0"/>
            <a:ext cx="3889466" cy="51435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943D75-DECB-4813-801E-8E1A11068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D65C04-F053-4F0A-B42B-8F617AD2C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FC3FF3-4413-4BD8-BCFB-587CB2E5AE41}"/>
              </a:ext>
            </a:extLst>
          </p:cNvPr>
          <p:cNvSpPr txBox="1">
            <a:spLocks/>
          </p:cNvSpPr>
          <p:nvPr userDrawn="1"/>
        </p:nvSpPr>
        <p:spPr>
          <a:xfrm>
            <a:off x="628650" y="273844"/>
            <a:ext cx="3886200" cy="640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674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Header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38EEF1E-437D-4BFA-ABBE-E182F5D17E0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650" y="1104298"/>
            <a:ext cx="3886200" cy="35295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9676CE92-6F11-4056-ADAB-D09545F665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54534" y="0"/>
            <a:ext cx="3889466" cy="46327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30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Figu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AAACD05-DB1C-4EC0-9560-2CE17FB46C53}"/>
              </a:ext>
            </a:extLst>
          </p:cNvPr>
          <p:cNvSpPr/>
          <p:nvPr userDrawn="1"/>
        </p:nvSpPr>
        <p:spPr>
          <a:xfrm>
            <a:off x="3887392" y="0"/>
            <a:ext cx="5256608" cy="51435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1" y="-34016"/>
            <a:ext cx="3887391" cy="520438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028DC3B7-7085-46E8-9E07-267D405BF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9F738FE-0CEB-4402-8CEA-E81601121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5EB2DFB-F301-43BC-8242-99A1DF8469D3}"/>
              </a:ext>
            </a:extLst>
          </p:cNvPr>
          <p:cNvSpPr txBox="1">
            <a:spLocks/>
          </p:cNvSpPr>
          <p:nvPr userDrawn="1"/>
        </p:nvSpPr>
        <p:spPr>
          <a:xfrm>
            <a:off x="628650" y="273844"/>
            <a:ext cx="3886200" cy="640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674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Header Goes Here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C883509-CF71-4E8B-B7FA-A76BA648F2E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650" y="1104298"/>
            <a:ext cx="3071679" cy="35295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313A790-A71A-4D0C-A09E-747487326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7392" y="0"/>
            <a:ext cx="5256608" cy="46327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8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282575" indent="-282575">
              <a:spcBef>
                <a:spcPts val="0"/>
              </a:spcBef>
              <a:buSzPct val="9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Reference 1</a:t>
            </a:r>
          </a:p>
          <a:p>
            <a:pPr lvl="0"/>
            <a:r>
              <a:rPr lang="en-US"/>
              <a:t>Reference 2</a:t>
            </a:r>
          </a:p>
          <a:p>
            <a:pPr lvl="0"/>
            <a:r>
              <a:rPr lang="en-US"/>
              <a:t>Reference 3</a:t>
            </a:r>
          </a:p>
          <a:p>
            <a:pPr lvl="0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7B39CB-B1F1-4293-A573-F3BECFD86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D77DA92-5DC0-4CD1-92FA-DD1223264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Looking Inside Computer I/O Devices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6F62BF-C4E2-41C9-87EF-C4D265428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8FDB8D8-AD25-4774-A456-67581678B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640556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/>
              <a:t>Header Goes Here</a:t>
            </a:r>
          </a:p>
        </p:txBody>
      </p:sp>
    </p:spTree>
    <p:extLst>
      <p:ext uri="{BB962C8B-B14F-4D97-AF65-F5344CB8AC3E}">
        <p14:creationId xmlns:p14="http://schemas.microsoft.com/office/powerpoint/2010/main" val="2843654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40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2407"/>
            <a:ext cx="7886700" cy="3530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15 October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03120" y="4766787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Looking Inside Computer I/O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43750" y="4767263"/>
            <a:ext cx="1371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F5EC011-0DA0-DB45-996E-85C7F379AB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6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3" r:id="rId2"/>
    <p:sldLayoutId id="2147483662" r:id="rId3"/>
    <p:sldLayoutId id="2147483664" r:id="rId4"/>
    <p:sldLayoutId id="2147483665" r:id="rId5"/>
    <p:sldLayoutId id="2147483672" r:id="rId6"/>
    <p:sldLayoutId id="2147483685" r:id="rId7"/>
    <p:sldLayoutId id="2147483686" r:id="rId8"/>
    <p:sldLayoutId id="2147483684" r:id="rId9"/>
    <p:sldLayoutId id="2147483666" r:id="rId10"/>
    <p:sldLayoutId id="2147483671" r:id="rId11"/>
    <p:sldLayoutId id="2147483667" r:id="rId12"/>
    <p:sldLayoutId id="2147483674" r:id="rId1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06747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1C124-CF23-4987-9855-EF39D1E5A25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By Liam Osman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FC5893-14EE-4FC1-8615-63CA836B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inside Computer I/O Devices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0CA1D-6E15-49CF-8420-0E8559BE88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</p:spTree>
    <p:extLst>
      <p:ext uri="{BB962C8B-B14F-4D97-AF65-F5344CB8AC3E}">
        <p14:creationId xmlns:p14="http://schemas.microsoft.com/office/powerpoint/2010/main" val="4005526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4D9B-2914-4082-9BF1-AC3D0C5D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Input</a:t>
            </a:r>
          </a:p>
        </p:txBody>
      </p:sp>
    </p:spTree>
    <p:extLst>
      <p:ext uri="{BB962C8B-B14F-4D97-AF65-F5344CB8AC3E}">
        <p14:creationId xmlns:p14="http://schemas.microsoft.com/office/powerpoint/2010/main" val="1840922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D5FA-441A-458E-B29D-A0B5CF42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Mouse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486FE-F2F0-428A-B902-EB6E177FD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LED illuminates the floor through a lens (UV light nowadays)</a:t>
            </a:r>
          </a:p>
          <a:p>
            <a:r>
              <a:rPr lang="en-US" dirty="0"/>
              <a:t>Mouse sensor captures low resolution picture constantly</a:t>
            </a:r>
          </a:p>
          <a:p>
            <a:r>
              <a:rPr lang="en-US" dirty="0"/>
              <a:t>Each polling tick, mouse looks at picture movement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A309B-532E-4F9E-B68D-038A040544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20FD-8747-4C14-8465-DA0A62DF9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A8389-3213-4F9D-B64E-39F1BC2F9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122" name="Picture 2" descr="Structure of optical mouse sensor. ">
            <a:extLst>
              <a:ext uri="{FF2B5EF4-FFF2-40B4-BE49-F238E27FC236}">
                <a16:creationId xmlns:a16="http://schemas.microsoft.com/office/drawing/2014/main" id="{48B67AB2-4E46-5234-4F20-B54F34195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2856825"/>
            <a:ext cx="4181475" cy="177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E844F7-D22B-EB92-E353-C7F380A41A14}"/>
              </a:ext>
            </a:extLst>
          </p:cNvPr>
          <p:cNvSpPr txBox="1"/>
          <p:nvPr/>
        </p:nvSpPr>
        <p:spPr>
          <a:xfrm>
            <a:off x="5715000" y="4700379"/>
            <a:ext cx="2257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https://www.researchgate.net/figure/Structure-of-optical-mouse-sensor_fig1_221644902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EABE2C-A69F-33F3-65AC-423FD8BC9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39" y="2571750"/>
            <a:ext cx="2074821" cy="195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0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D5FA-441A-458E-B29D-A0B5CF42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Mouse Polling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486FE-F2F0-428A-B902-EB6E177FD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Hertz = Cycles / Seconds</a:t>
            </a:r>
          </a:p>
          <a:p>
            <a:r>
              <a:rPr lang="en-US" dirty="0"/>
              <a:t>The faster the update cycles are, the smoother the cursor</a:t>
            </a:r>
          </a:p>
          <a:p>
            <a:r>
              <a:rPr lang="en-US" dirty="0"/>
              <a:t>Default USB polling is 125Hz = 0.8ms between updates</a:t>
            </a:r>
          </a:p>
          <a:p>
            <a:r>
              <a:rPr lang="en-US" dirty="0"/>
              <a:t>New USB allows up to 8000Hz!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A309B-532E-4F9E-B68D-038A040544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20FD-8747-4C14-8465-DA0A62DF9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A8389-3213-4F9D-B64E-39F1BC2F9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844F7-D22B-EB92-E353-C7F380A41A14}"/>
              </a:ext>
            </a:extLst>
          </p:cNvPr>
          <p:cNvSpPr txBox="1"/>
          <p:nvPr/>
        </p:nvSpPr>
        <p:spPr>
          <a:xfrm>
            <a:off x="5715000" y="4700379"/>
            <a:ext cx="2257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An example image from a mouse sensor.</a:t>
            </a:r>
          </a:p>
          <a:p>
            <a:r>
              <a:rPr lang="en-US" sz="800" dirty="0"/>
              <a:t>https://hackaday.com/2014/01/14/your-mouse-is-a-terrible-webcam/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00075D-769A-83AA-AF68-D903DB9C9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762250"/>
            <a:ext cx="1913971" cy="1870473"/>
          </a:xfrm>
          <a:prstGeom prst="rect">
            <a:avLst/>
          </a:prstGeom>
        </p:spPr>
      </p:pic>
      <p:pic>
        <p:nvPicPr>
          <p:cNvPr id="8194" name="Picture 2" descr="camera">
            <a:extLst>
              <a:ext uri="{FF2B5EF4-FFF2-40B4-BE49-F238E27FC236}">
                <a16:creationId xmlns:a16="http://schemas.microsoft.com/office/drawing/2014/main" id="{078EA3EC-C123-D394-E1E9-068207FD3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845" y="2440101"/>
            <a:ext cx="2211705" cy="222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872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D5FA-441A-458E-B29D-A0B5CF42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Problem With Keyboards…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486FE-F2F0-428A-B902-EB6E177FD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full-size keyboard has more than 100 keys!</a:t>
            </a:r>
          </a:p>
          <a:p>
            <a:endParaRPr lang="en-US" dirty="0"/>
          </a:p>
          <a:p>
            <a:r>
              <a:rPr lang="en-US" dirty="0"/>
              <a:t>Most microcontrollers don’t have so many inputs, and making them with so many is costly, so we need a better solution</a:t>
            </a:r>
          </a:p>
          <a:p>
            <a:endParaRPr lang="en-US" dirty="0"/>
          </a:p>
          <a:p>
            <a:r>
              <a:rPr lang="en-US" dirty="0"/>
              <a:t>We can design the inputs of a keyboard to overlap the same inputs on the keyboard’s microcontroller</a:t>
            </a:r>
          </a:p>
          <a:p>
            <a:endParaRPr lang="en-US" dirty="0"/>
          </a:p>
          <a:p>
            <a:r>
              <a:rPr lang="en-US" dirty="0"/>
              <a:t>This presents a problem we need to solve though…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A309B-532E-4F9E-B68D-038A040544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20FD-8747-4C14-8465-DA0A62DF9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A8389-3213-4F9D-B64E-39F1BC2F9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7A3A7845-7C82-7B7B-B5C4-5C97B2B82B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65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D5FA-441A-458E-B29D-A0B5CF42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Ghosting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486FE-F2F0-428A-B902-EB6E177FD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a keyboard has too many keys held down, depending on design, it may not register an additional keypress</a:t>
            </a:r>
          </a:p>
          <a:p>
            <a:endParaRPr lang="en-US" dirty="0"/>
          </a:p>
          <a:p>
            <a:r>
              <a:rPr lang="en-US" dirty="0"/>
              <a:t>Try it out! Hold down a bunch of keys and see what happens </a:t>
            </a:r>
          </a:p>
          <a:p>
            <a:endParaRPr lang="en-US" dirty="0"/>
          </a:p>
          <a:p>
            <a:r>
              <a:rPr lang="en-US" dirty="0"/>
              <a:t>This keyboard blocking was created to prevent </a:t>
            </a:r>
            <a:r>
              <a:rPr lang="en-US" i="1" dirty="0"/>
              <a:t>ghosting</a:t>
            </a:r>
          </a:p>
          <a:p>
            <a:endParaRPr lang="en-US" i="1" dirty="0"/>
          </a:p>
          <a:p>
            <a:r>
              <a:rPr lang="en-US" dirty="0"/>
              <a:t>Ghosting is when keys register which you haven’t pressed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A309B-532E-4F9E-B68D-038A040544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20FD-8747-4C14-8465-DA0A62DF9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A8389-3213-4F9D-B64E-39F1BC2F9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7A3A7845-7C82-7B7B-B5C4-5C97B2B82B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94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D5FA-441A-458E-B29D-A0B5CF42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Key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486FE-F2F0-428A-B902-EB6E177FD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Pressure from key switches forces layers together to conduct</a:t>
            </a:r>
          </a:p>
          <a:p>
            <a:r>
              <a:rPr lang="en-US" dirty="0"/>
              <a:t>When you press far enough to establish a path, input occurs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A309B-532E-4F9E-B68D-038A040544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20FD-8747-4C14-8465-DA0A62DF9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A8389-3213-4F9D-B64E-39F1BC2F9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7A3A7845-7C82-7B7B-B5C4-5C97B2B82B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6" name="Picture 2" descr="Layers of a Membrane Keyboard">
            <a:extLst>
              <a:ext uri="{FF2B5EF4-FFF2-40B4-BE49-F238E27FC236}">
                <a16:creationId xmlns:a16="http://schemas.microsoft.com/office/drawing/2014/main" id="{51BA5E35-117D-F8E2-8DDD-6173C411A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65" y="1905000"/>
            <a:ext cx="7590185" cy="272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46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D5FA-441A-458E-B29D-A0B5CF42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486FE-F2F0-428A-B902-EB6E177FD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PCB traces connect to make a large </a:t>
            </a:r>
            <a:r>
              <a:rPr lang="en-US" i="1" dirty="0"/>
              <a:t>matrix</a:t>
            </a:r>
            <a:r>
              <a:rPr lang="en-US" dirty="0"/>
              <a:t> of possible inputs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A309B-532E-4F9E-B68D-038A040544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20FD-8747-4C14-8465-DA0A62DF9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A8389-3213-4F9D-B64E-39F1BC2F9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7A3A7845-7C82-7B7B-B5C4-5C97B2B82B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863929BC-0990-A06A-6421-FC19A16F8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75209"/>
            <a:ext cx="3943350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pple Keyboard A1243 Disassembly – brunerd">
            <a:extLst>
              <a:ext uri="{FF2B5EF4-FFF2-40B4-BE49-F238E27FC236}">
                <a16:creationId xmlns:a16="http://schemas.microsoft.com/office/drawing/2014/main" id="{12B7F4F8-392A-2D01-68B4-8377D6AAD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5208"/>
            <a:ext cx="3943350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BCB9F3-756E-953B-15B2-C55BAC027A5B}"/>
              </a:ext>
            </a:extLst>
          </p:cNvPr>
          <p:cNvSpPr txBox="1"/>
          <p:nvPr/>
        </p:nvSpPr>
        <p:spPr>
          <a:xfrm>
            <a:off x="5810250" y="4651453"/>
            <a:ext cx="2095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https://www.brunerd.com/blog/2009/08/25/apple-keyboard-a1243-disassembly/</a:t>
            </a:r>
          </a:p>
        </p:txBody>
      </p:sp>
    </p:spTree>
    <p:extLst>
      <p:ext uri="{BB962C8B-B14F-4D97-AF65-F5344CB8AC3E}">
        <p14:creationId xmlns:p14="http://schemas.microsoft.com/office/powerpoint/2010/main" val="2106191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E4613-56BF-4413-A225-8565A6E7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21E1D-47C3-4B7E-8550-C8AD4A8AB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b="1" dirty="0"/>
              <a:t>Let’s imagine a square 4x4 keyboard with only 16 keys…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484D1-A134-ADFB-D8A2-50A18C31F8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BBAC6-C844-FB3B-DBC2-386F7B4B1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DF84A-AC16-1F75-9328-4973DDFB1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68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D5FA-441A-458E-B29D-A0B5CF42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486FE-F2F0-428A-B902-EB6E177FD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controller cycles fast, scanning each column progressively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A309B-532E-4F9E-B68D-038A040544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20FD-8747-4C14-8465-DA0A62DF9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A8389-3213-4F9D-B64E-39F1BC2F9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7A3A7845-7C82-7B7B-B5C4-5C97B2B82B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45E65-3F54-0B79-65B9-3B8AE1863FCE}"/>
              </a:ext>
            </a:extLst>
          </p:cNvPr>
          <p:cNvSpPr txBox="1"/>
          <p:nvPr/>
        </p:nvSpPr>
        <p:spPr>
          <a:xfrm>
            <a:off x="6086474" y="4734670"/>
            <a:ext cx="1743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https://pcbheaven.com/wikipages/How_Key_Matrices_Works/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88632E56-34D9-DCE5-5753-285FE0D4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1527573"/>
            <a:ext cx="32766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011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D5FA-441A-458E-B29D-A0B5CF42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486FE-F2F0-428A-B902-EB6E177FD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column scan is coded to interpret each possible input key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A309B-532E-4F9E-B68D-038A040544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20FD-8747-4C14-8465-DA0A62DF9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A8389-3213-4F9D-B64E-39F1BC2F9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7A3A7845-7C82-7B7B-B5C4-5C97B2B82B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45E65-3F54-0B79-65B9-3B8AE1863FCE}"/>
              </a:ext>
            </a:extLst>
          </p:cNvPr>
          <p:cNvSpPr txBox="1"/>
          <p:nvPr/>
        </p:nvSpPr>
        <p:spPr>
          <a:xfrm>
            <a:off x="6086474" y="4734670"/>
            <a:ext cx="1743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https://pcbheaven.com/wikipages/How_Key_Matrices_Works/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D245313-F210-9CAA-0E9A-607564AA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1543795"/>
            <a:ext cx="333375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530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0AFF-0215-4899-A865-FA57BA52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C534B-A328-4F81-B6D1-E786E76B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USB</a:t>
            </a:r>
          </a:p>
          <a:p>
            <a:pPr lvl="1"/>
            <a:r>
              <a:rPr lang="en-US" dirty="0"/>
              <a:t>Versions</a:t>
            </a:r>
          </a:p>
          <a:p>
            <a:pPr lvl="1"/>
            <a:r>
              <a:rPr lang="en-US" dirty="0"/>
              <a:t>Encoding</a:t>
            </a:r>
          </a:p>
          <a:p>
            <a:pPr lvl="1"/>
            <a:r>
              <a:rPr lang="en-US" dirty="0"/>
              <a:t>Serial vs. Parallel</a:t>
            </a:r>
          </a:p>
          <a:p>
            <a:pPr lvl="1"/>
            <a:r>
              <a:rPr lang="en-US" dirty="0"/>
              <a:t>Pinout</a:t>
            </a:r>
          </a:p>
          <a:p>
            <a:r>
              <a:rPr lang="en-US" dirty="0"/>
              <a:t>Digital Input</a:t>
            </a:r>
          </a:p>
          <a:p>
            <a:pPr lvl="1"/>
            <a:r>
              <a:rPr lang="en-US" dirty="0"/>
              <a:t>Mouse</a:t>
            </a:r>
          </a:p>
          <a:p>
            <a:pPr lvl="1"/>
            <a:r>
              <a:rPr lang="en-US" dirty="0"/>
              <a:t>Keyboard</a:t>
            </a:r>
          </a:p>
          <a:p>
            <a:r>
              <a:rPr lang="en-US" dirty="0"/>
              <a:t>Digital Output</a:t>
            </a:r>
          </a:p>
          <a:p>
            <a:pPr lvl="1"/>
            <a:r>
              <a:rPr lang="en-US" dirty="0"/>
              <a:t>Displays</a:t>
            </a:r>
          </a:p>
          <a:p>
            <a:r>
              <a:rPr lang="en-US" dirty="0"/>
              <a:t>Analog Audio</a:t>
            </a:r>
          </a:p>
          <a:p>
            <a:pPr lvl="1"/>
            <a:r>
              <a:rPr lang="en-US" dirty="0"/>
              <a:t>Speakers</a:t>
            </a:r>
          </a:p>
          <a:p>
            <a:pPr lvl="1"/>
            <a:r>
              <a:rPr lang="en-US" dirty="0"/>
              <a:t>Microphones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D501B-7375-4ECA-A11F-040A67FB42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D92DC-A2FF-4F67-AD34-32C71B434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47757-05BF-41F4-9AE9-3B0CEE5C8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21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D5FA-441A-458E-B29D-A0B5CF42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486FE-F2F0-428A-B902-EB6E177FD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image B2, B3, and C2 are pressed, but C3 will register!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A309B-532E-4F9E-B68D-038A040544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20FD-8747-4C14-8465-DA0A62DF9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A8389-3213-4F9D-B64E-39F1BC2F9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7A3A7845-7C82-7B7B-B5C4-5C97B2B82B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45E65-3F54-0B79-65B9-3B8AE1863FCE}"/>
              </a:ext>
            </a:extLst>
          </p:cNvPr>
          <p:cNvSpPr txBox="1"/>
          <p:nvPr/>
        </p:nvSpPr>
        <p:spPr>
          <a:xfrm>
            <a:off x="6086474" y="4734670"/>
            <a:ext cx="1743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https://pcbheaven.com/wikipages/How_Key_Matrices_Works/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6CCE9BD-28E5-4557-604D-4C9CC0D8C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1629520"/>
            <a:ext cx="32766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548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D5FA-441A-458E-B29D-A0B5CF42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486FE-F2F0-428A-B902-EB6E177FD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7"/>
            <a:ext cx="4686299" cy="3530316"/>
          </a:xfrm>
        </p:spPr>
        <p:txBody>
          <a:bodyPr/>
          <a:lstStyle/>
          <a:p>
            <a:r>
              <a:rPr lang="en-US" dirty="0"/>
              <a:t>We can fix this design with diodes</a:t>
            </a:r>
          </a:p>
          <a:p>
            <a:endParaRPr lang="en-US" dirty="0"/>
          </a:p>
          <a:p>
            <a:r>
              <a:rPr lang="en-US" dirty="0"/>
              <a:t>Diodes are small and cheap pieces which only let current flow one way</a:t>
            </a:r>
          </a:p>
          <a:p>
            <a:endParaRPr lang="en-US" dirty="0"/>
          </a:p>
          <a:p>
            <a:r>
              <a:rPr lang="en-US" dirty="0"/>
              <a:t>Placing a diode on each switch prevents the backflow of voltage across the circuit causing ghosting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A309B-532E-4F9E-B68D-038A040544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20FD-8747-4C14-8465-DA0A62DF9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A8389-3213-4F9D-B64E-39F1BC2F9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7A3A7845-7C82-7B7B-B5C4-5C97B2B82B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45E65-3F54-0B79-65B9-3B8AE1863FCE}"/>
              </a:ext>
            </a:extLst>
          </p:cNvPr>
          <p:cNvSpPr txBox="1"/>
          <p:nvPr/>
        </p:nvSpPr>
        <p:spPr>
          <a:xfrm>
            <a:off x="6086474" y="4734670"/>
            <a:ext cx="1743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https://pcbheaven.com/wikipages/How_Key_Matrices_Works/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57B0A4B-2796-8789-3C83-6E9209956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49" y="510777"/>
            <a:ext cx="32861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872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4D9B-2914-4082-9BF1-AC3D0C5D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Output</a:t>
            </a:r>
          </a:p>
        </p:txBody>
      </p:sp>
    </p:spTree>
    <p:extLst>
      <p:ext uri="{BB962C8B-B14F-4D97-AF65-F5344CB8AC3E}">
        <p14:creationId xmlns:p14="http://schemas.microsoft.com/office/powerpoint/2010/main" val="195955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D5FA-441A-458E-B29D-A0B5CF42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to Decimal Conversion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A309B-532E-4F9E-B68D-038A040544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20FD-8747-4C14-8465-DA0A62DF9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A8389-3213-4F9D-B64E-39F1BC2F9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7A3A7845-7C82-7B7B-B5C4-5C97B2B82B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2" name="Picture 4" descr="Segment TN LCD">
            <a:extLst>
              <a:ext uri="{FF2B5EF4-FFF2-40B4-BE49-F238E27FC236}">
                <a16:creationId xmlns:a16="http://schemas.microsoft.com/office/drawing/2014/main" id="{B8167466-5AF5-3B40-4437-C0B6FC37D7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087" y="2419350"/>
            <a:ext cx="336232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6D6DAC-BE8D-1D4C-78AB-68DABE87341C}"/>
              </a:ext>
            </a:extLst>
          </p:cNvPr>
          <p:cNvSpPr txBox="1"/>
          <p:nvPr/>
        </p:nvSpPr>
        <p:spPr>
          <a:xfrm>
            <a:off x="5543550" y="4662487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https://www.newvisiondisplay.com/types-of-lcd-technology/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B847E9-005E-4799-B15A-82C86E96DD96}"/>
              </a:ext>
            </a:extLst>
          </p:cNvPr>
          <p:cNvSpPr txBox="1">
            <a:spLocks/>
          </p:cNvSpPr>
          <p:nvPr/>
        </p:nvSpPr>
        <p:spPr>
          <a:xfrm>
            <a:off x="628649" y="1102407"/>
            <a:ext cx="4643438" cy="3530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LCD’s are everywhere in our life.</a:t>
            </a:r>
            <a:br>
              <a:rPr lang="en-US" dirty="0"/>
            </a:br>
            <a:r>
              <a:rPr lang="en-US" dirty="0"/>
              <a:t>One of the most common types is Twisted Nematic (or TN). We’ll see: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makes it change color?</a:t>
            </a:r>
          </a:p>
          <a:p>
            <a:endParaRPr lang="en-US" dirty="0"/>
          </a:p>
          <a:p>
            <a:r>
              <a:rPr lang="en-US" dirty="0"/>
              <a:t>How do display a binary number?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83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D5FA-441A-458E-B29D-A0B5CF42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Twisted Nematic (TN) Displays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486FE-F2F0-428A-B902-EB6E177FD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02407"/>
            <a:ext cx="2295525" cy="3530316"/>
          </a:xfrm>
        </p:spPr>
        <p:txBody>
          <a:bodyPr>
            <a:normAutofit/>
          </a:bodyPr>
          <a:lstStyle/>
          <a:p>
            <a:r>
              <a:rPr lang="en-US" dirty="0"/>
              <a:t>Very Cheap</a:t>
            </a:r>
          </a:p>
          <a:p>
            <a:r>
              <a:rPr lang="en-US" dirty="0"/>
              <a:t>Liquid Crystal Solution will align to voltage</a:t>
            </a:r>
          </a:p>
          <a:p>
            <a:r>
              <a:rPr lang="en-US" dirty="0"/>
              <a:t>Default twisted arrangement allows light to pass polarizers</a:t>
            </a:r>
          </a:p>
          <a:p>
            <a:r>
              <a:rPr lang="en-US" dirty="0"/>
              <a:t>Aligning to the charge blocks it!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A309B-532E-4F9E-B68D-038A040544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20FD-8747-4C14-8465-DA0A62DF9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A8389-3213-4F9D-B64E-39F1BC2F9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7A3A7845-7C82-7B7B-B5C4-5C97B2B82B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ADBB785-610B-9CD0-32A1-23CB8CA1A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1079448"/>
            <a:ext cx="6343650" cy="357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B6EB80-AFBF-604B-11CC-4F12E690B4F8}"/>
              </a:ext>
            </a:extLst>
          </p:cNvPr>
          <p:cNvSpPr txBox="1"/>
          <p:nvPr/>
        </p:nvSpPr>
        <p:spPr>
          <a:xfrm>
            <a:off x="4152900" y="4569667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https://commons.wikimedia.org/wiki/File:TN-LCD-schematic-MS-208kB.png</a:t>
            </a:r>
          </a:p>
        </p:txBody>
      </p:sp>
    </p:spTree>
    <p:extLst>
      <p:ext uri="{BB962C8B-B14F-4D97-AF65-F5344CB8AC3E}">
        <p14:creationId xmlns:p14="http://schemas.microsoft.com/office/powerpoint/2010/main" val="3809601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D5FA-441A-458E-B29D-A0B5CF42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BCD to 7 Segment Display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486FE-F2F0-428A-B902-EB6E177FD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02407"/>
            <a:ext cx="3262313" cy="3530316"/>
          </a:xfrm>
        </p:spPr>
        <p:txBody>
          <a:bodyPr>
            <a:normAutofit/>
          </a:bodyPr>
          <a:lstStyle/>
          <a:p>
            <a:r>
              <a:rPr lang="en-US" dirty="0"/>
              <a:t>4 bits are needed for 0-9</a:t>
            </a:r>
          </a:p>
          <a:p>
            <a:endParaRPr lang="en-US" dirty="0"/>
          </a:p>
          <a:p>
            <a:r>
              <a:rPr lang="en-US" dirty="0"/>
              <a:t>7 segments to display</a:t>
            </a:r>
          </a:p>
          <a:p>
            <a:endParaRPr lang="en-US" dirty="0"/>
          </a:p>
          <a:p>
            <a:r>
              <a:rPr lang="en-US" dirty="0"/>
              <a:t>Decoder must match for EVERY possible option</a:t>
            </a:r>
          </a:p>
          <a:p>
            <a:endParaRPr lang="en-US" dirty="0"/>
          </a:p>
          <a:p>
            <a:r>
              <a:rPr lang="en-US" dirty="0"/>
              <a:t>A truth table shows all possibilities for the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A309B-532E-4F9E-B68D-038A040544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20FD-8747-4C14-8465-DA0A62DF9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A8389-3213-4F9D-B64E-39F1BC2F9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7A3A7845-7C82-7B7B-B5C4-5C97B2B82B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6EB80-AFBF-604B-11CC-4F12E690B4F8}"/>
              </a:ext>
            </a:extLst>
          </p:cNvPr>
          <p:cNvSpPr txBox="1"/>
          <p:nvPr/>
        </p:nvSpPr>
        <p:spPr>
          <a:xfrm>
            <a:off x="5010150" y="4569667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https://www.geeksforgeeks.org/bcd-to-7-segment-decoder/#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E198891-03B0-F17D-5D12-1510EA0D9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1384745"/>
            <a:ext cx="5095875" cy="31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629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D5FA-441A-458E-B29D-A0B5CF42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BCD to 7 Segment Truth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A309B-532E-4F9E-B68D-038A040544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20FD-8747-4C14-8465-DA0A62DF9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A8389-3213-4F9D-B64E-39F1BC2F9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7A3A7845-7C82-7B7B-B5C4-5C97B2B82B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6EB80-AFBF-604B-11CC-4F12E690B4F8}"/>
              </a:ext>
            </a:extLst>
          </p:cNvPr>
          <p:cNvSpPr txBox="1"/>
          <p:nvPr/>
        </p:nvSpPr>
        <p:spPr>
          <a:xfrm>
            <a:off x="1784985" y="4766787"/>
            <a:ext cx="15868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https://www.geeksforgeeks.org/bcd-to-7-segment-decoder/#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8CEB5D-A2A7-096D-8E70-89FC50F32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34AA734D-80A0-1232-EC1E-F639B609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091421"/>
            <a:ext cx="5978000" cy="35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Seven-segment display character representations - Wikipedia">
            <a:extLst>
              <a:ext uri="{FF2B5EF4-FFF2-40B4-BE49-F238E27FC236}">
                <a16:creationId xmlns:a16="http://schemas.microsoft.com/office/drawing/2014/main" id="{D2C2F866-6016-2BFB-C86A-3BC20E4C4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117" y="15240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8D1479-1321-A8AA-76DC-205E7641F68E}"/>
              </a:ext>
            </a:extLst>
          </p:cNvPr>
          <p:cNvSpPr txBox="1"/>
          <p:nvPr/>
        </p:nvSpPr>
        <p:spPr>
          <a:xfrm>
            <a:off x="5985198" y="4749510"/>
            <a:ext cx="19087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https://commons.wikimedia.org/wiki/File:7_segment_display_labeled.svg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B85A9-8965-B594-9E5F-553D4606EAB1}"/>
              </a:ext>
            </a:extLst>
          </p:cNvPr>
          <p:cNvSpPr txBox="1"/>
          <p:nvPr/>
        </p:nvSpPr>
        <p:spPr>
          <a:xfrm>
            <a:off x="134732" y="1382750"/>
            <a:ext cx="493918" cy="3184846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1850" dirty="0"/>
              <a:t>0123456789</a:t>
            </a:r>
          </a:p>
        </p:txBody>
      </p:sp>
    </p:spTree>
    <p:extLst>
      <p:ext uri="{BB962C8B-B14F-4D97-AF65-F5344CB8AC3E}">
        <p14:creationId xmlns:p14="http://schemas.microsoft.com/office/powerpoint/2010/main" val="502365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B5471-BB0D-EAFC-074C-9F5706C9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Pixels and 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10019-2162-E4FA-5989-457C259D2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7"/>
            <a:ext cx="4354210" cy="3530316"/>
          </a:xfrm>
        </p:spPr>
        <p:txBody>
          <a:bodyPr/>
          <a:lstStyle/>
          <a:p>
            <a:r>
              <a:rPr lang="en-US" dirty="0"/>
              <a:t>Red, blue, and green subpixels</a:t>
            </a:r>
          </a:p>
          <a:p>
            <a:endParaRPr lang="en-US" dirty="0"/>
          </a:p>
          <a:p>
            <a:r>
              <a:rPr lang="en-US" dirty="0"/>
              <a:t>Each one has brightness level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8 bit RGB gives 16 million colors</a:t>
            </a:r>
          </a:p>
          <a:p>
            <a:endParaRPr lang="en-US" dirty="0"/>
          </a:p>
          <a:p>
            <a:r>
              <a:rPr lang="en-US" dirty="0"/>
              <a:t>HD resolution has 2 million pixels</a:t>
            </a:r>
          </a:p>
          <a:p>
            <a:endParaRPr lang="en-US" dirty="0"/>
          </a:p>
          <a:p>
            <a:r>
              <a:rPr lang="en-US" dirty="0"/>
              <a:t>4K resolution has 8 million pixels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BC885-4490-C6E5-04A0-CE85306C71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C9276-9F2F-5A9A-E504-61185EDD2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D4806-BA2C-6225-9626-52285D4BE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1506" name="Picture 2" descr="Without labels">
            <a:extLst>
              <a:ext uri="{FF2B5EF4-FFF2-40B4-BE49-F238E27FC236}">
                <a16:creationId xmlns:a16="http://schemas.microsoft.com/office/drawing/2014/main" id="{2CD60308-076D-2396-D7F6-BE09F43C2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860" y="1100233"/>
            <a:ext cx="3532490" cy="353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4BE93E-302B-DABE-A081-491068A9942B}"/>
              </a:ext>
            </a:extLst>
          </p:cNvPr>
          <p:cNvSpPr txBox="1"/>
          <p:nvPr/>
        </p:nvSpPr>
        <p:spPr>
          <a:xfrm>
            <a:off x="6019800" y="4700379"/>
            <a:ext cx="1809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https://commons.wikimedia.org/wiki/File:Pixel_geometry_01_Pengo.jpg</a:t>
            </a:r>
          </a:p>
        </p:txBody>
      </p:sp>
    </p:spTree>
    <p:extLst>
      <p:ext uri="{BB962C8B-B14F-4D97-AF65-F5344CB8AC3E}">
        <p14:creationId xmlns:p14="http://schemas.microsoft.com/office/powerpoint/2010/main" val="912327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FEA6-63B0-54E8-EDE2-549E43E3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HDMI Cables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D05F8-4D3D-584C-417D-D88FE73F2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02407"/>
            <a:ext cx="3860801" cy="3530316"/>
          </a:xfrm>
        </p:spPr>
        <p:txBody>
          <a:bodyPr/>
          <a:lstStyle/>
          <a:p>
            <a:r>
              <a:rPr lang="en-US" dirty="0"/>
              <a:t>HDMI is a serial protocol, but with some parallel features</a:t>
            </a:r>
          </a:p>
          <a:p>
            <a:endParaRPr lang="en-US" dirty="0"/>
          </a:p>
          <a:p>
            <a:r>
              <a:rPr lang="en-US" dirty="0"/>
              <a:t>Parallel channels for Red, Green, and Blue subpixels</a:t>
            </a:r>
          </a:p>
          <a:p>
            <a:endParaRPr lang="en-US" dirty="0"/>
          </a:p>
          <a:p>
            <a:r>
              <a:rPr lang="en-US" dirty="0"/>
              <a:t>Data channels cycle to also transmit audio and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3C917-1099-6539-FFE2-92A8403F32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32E7-7DE6-7BBD-D3DE-998236EE6C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CC749-313B-E42A-0084-C2447ECD0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B8CAA0F5-F722-F89B-85FD-EDF22AD95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450" y="262270"/>
            <a:ext cx="4559300" cy="437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2B4362-814B-4F17-C8D6-6A8D6D72D109}"/>
              </a:ext>
            </a:extLst>
          </p:cNvPr>
          <p:cNvSpPr txBox="1"/>
          <p:nvPr/>
        </p:nvSpPr>
        <p:spPr>
          <a:xfrm>
            <a:off x="5918200" y="4742499"/>
            <a:ext cx="1787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https://commons.wikimedia.org/wiki/File:HDMI_Connector_Pins.jpg</a:t>
            </a:r>
          </a:p>
        </p:txBody>
      </p:sp>
    </p:spTree>
    <p:extLst>
      <p:ext uri="{BB962C8B-B14F-4D97-AF65-F5344CB8AC3E}">
        <p14:creationId xmlns:p14="http://schemas.microsoft.com/office/powerpoint/2010/main" val="1056177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4D9B-2914-4082-9BF1-AC3D0C5D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Audio</a:t>
            </a:r>
          </a:p>
        </p:txBody>
      </p:sp>
    </p:spTree>
    <p:extLst>
      <p:ext uri="{BB962C8B-B14F-4D97-AF65-F5344CB8AC3E}">
        <p14:creationId xmlns:p14="http://schemas.microsoft.com/office/powerpoint/2010/main" val="65126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4D9B-2914-4082-9BF1-AC3D0C5D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</a:t>
            </a:r>
          </a:p>
        </p:txBody>
      </p:sp>
    </p:spTree>
    <p:extLst>
      <p:ext uri="{BB962C8B-B14F-4D97-AF65-F5344CB8AC3E}">
        <p14:creationId xmlns:p14="http://schemas.microsoft.com/office/powerpoint/2010/main" val="163928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FEA6-63B0-54E8-EDE2-549E43E3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D05F8-4D3D-584C-417D-D88FE73F2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02407"/>
            <a:ext cx="7886700" cy="3530316"/>
          </a:xfrm>
        </p:spPr>
        <p:txBody>
          <a:bodyPr/>
          <a:lstStyle/>
          <a:p>
            <a:r>
              <a:rPr lang="en-US" dirty="0"/>
              <a:t>The natural world is made of continuous analog signals</a:t>
            </a:r>
          </a:p>
          <a:p>
            <a:r>
              <a:rPr lang="en-US" dirty="0"/>
              <a:t>Sound waves are analog in nature, and must be made as such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3C917-1099-6539-FFE2-92A8403F32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32E7-7DE6-7BBD-D3DE-998236EE6C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CC749-313B-E42A-0084-C2447ECD0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493E4EFC-5360-3555-6A2F-FC6595167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6" y="1967144"/>
            <a:ext cx="7781926" cy="266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AA3051-D58E-DE95-D279-FBF4676BAA7F}"/>
              </a:ext>
            </a:extLst>
          </p:cNvPr>
          <p:cNvSpPr txBox="1"/>
          <p:nvPr/>
        </p:nvSpPr>
        <p:spPr>
          <a:xfrm>
            <a:off x="6097905" y="4700379"/>
            <a:ext cx="1724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https://www.monolithicpower.com/en/analog-vs-digital-signal</a:t>
            </a:r>
          </a:p>
        </p:txBody>
      </p:sp>
    </p:spTree>
    <p:extLst>
      <p:ext uri="{BB962C8B-B14F-4D97-AF65-F5344CB8AC3E}">
        <p14:creationId xmlns:p14="http://schemas.microsoft.com/office/powerpoint/2010/main" val="1057862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FEA6-63B0-54E8-EDE2-549E43E3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to Digital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D05F8-4D3D-584C-417D-D88FE73F2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02407"/>
            <a:ext cx="7886700" cy="3530316"/>
          </a:xfrm>
        </p:spPr>
        <p:txBody>
          <a:bodyPr/>
          <a:lstStyle/>
          <a:p>
            <a:r>
              <a:rPr lang="en-US" dirty="0"/>
              <a:t>We have to sample an analog signal repeatedly to get a value</a:t>
            </a:r>
          </a:p>
          <a:p>
            <a:r>
              <a:rPr lang="en-US" dirty="0"/>
              <a:t>The frequency of the sampling is the sample rate (usually kHz)</a:t>
            </a:r>
          </a:p>
          <a:p>
            <a:r>
              <a:rPr lang="en-US" dirty="0"/>
              <a:t>The amount of possible steps we measure is our bit depth</a:t>
            </a:r>
          </a:p>
          <a:p>
            <a:endParaRPr lang="en-US" dirty="0"/>
          </a:p>
          <a:p>
            <a:r>
              <a:rPr lang="en-US" dirty="0"/>
              <a:t>CD’s run at</a:t>
            </a:r>
          </a:p>
          <a:p>
            <a:pPr lvl="1"/>
            <a:r>
              <a:rPr lang="en-US" dirty="0"/>
              <a:t>44.1 kHz</a:t>
            </a:r>
          </a:p>
          <a:p>
            <a:pPr lvl="1"/>
            <a:r>
              <a:rPr lang="en-US" dirty="0"/>
              <a:t>16 bit depth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3C917-1099-6539-FFE2-92A8403F32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32E7-7DE6-7BBD-D3DE-998236EE6C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CC749-313B-E42A-0084-C2447ECD0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7096FB9F-961A-3A19-18A5-821E89000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2432120"/>
            <a:ext cx="5276850" cy="226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E05DA7-CDB6-BA4D-AD9D-6A32116C55DA}"/>
              </a:ext>
            </a:extLst>
          </p:cNvPr>
          <p:cNvSpPr txBox="1"/>
          <p:nvPr/>
        </p:nvSpPr>
        <p:spPr>
          <a:xfrm>
            <a:off x="6050280" y="4703633"/>
            <a:ext cx="1981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https://neurotext.library.stonybrook.edu/C7/C7_1/C7_1.html</a:t>
            </a:r>
          </a:p>
        </p:txBody>
      </p:sp>
    </p:spTree>
    <p:extLst>
      <p:ext uri="{BB962C8B-B14F-4D97-AF65-F5344CB8AC3E}">
        <p14:creationId xmlns:p14="http://schemas.microsoft.com/office/powerpoint/2010/main" val="1161551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545A5DEB-F6E4-3370-7F3D-56EECA252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953" y="806592"/>
            <a:ext cx="6209097" cy="353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F6FEA6-63B0-54E8-EDE2-549E43E3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in 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D05F8-4D3D-584C-417D-D88FE73F2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02407"/>
            <a:ext cx="4371976" cy="3530316"/>
          </a:xfrm>
        </p:spPr>
        <p:txBody>
          <a:bodyPr>
            <a:normAutofit/>
          </a:bodyPr>
          <a:lstStyle/>
          <a:p>
            <a:r>
              <a:rPr lang="en-US" dirty="0"/>
              <a:t>Microphones input analog sound </a:t>
            </a:r>
          </a:p>
          <a:p>
            <a:endParaRPr lang="en-US" dirty="0"/>
          </a:p>
          <a:p>
            <a:r>
              <a:rPr lang="en-US" dirty="0"/>
              <a:t>ADC converts it into a digital file</a:t>
            </a:r>
          </a:p>
          <a:p>
            <a:endParaRPr lang="en-US" dirty="0"/>
          </a:p>
          <a:p>
            <a:r>
              <a:rPr lang="en-US" dirty="0"/>
              <a:t>DAC and filters convert to analog</a:t>
            </a:r>
          </a:p>
          <a:p>
            <a:endParaRPr lang="en-US" dirty="0"/>
          </a:p>
          <a:p>
            <a:r>
              <a:rPr lang="en-US" dirty="0"/>
              <a:t>Your speakers amplify signal and play it as analog sound for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3C917-1099-6539-FFE2-92A8403F32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32E7-7DE6-7BBD-D3DE-998236EE6C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CC749-313B-E42A-0084-C2447ECD0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F9397-7741-965C-7A17-637D18B2AF83}"/>
              </a:ext>
            </a:extLst>
          </p:cNvPr>
          <p:cNvSpPr txBox="1"/>
          <p:nvPr/>
        </p:nvSpPr>
        <p:spPr>
          <a:xfrm>
            <a:off x="5895975" y="4673114"/>
            <a:ext cx="2124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https://medium.com/@graysparkpune/best-sound-engineering-academy-in-pune-gray-spark-academy-a30d74dac40e</a:t>
            </a:r>
          </a:p>
        </p:txBody>
      </p:sp>
    </p:spTree>
    <p:extLst>
      <p:ext uri="{BB962C8B-B14F-4D97-AF65-F5344CB8AC3E}">
        <p14:creationId xmlns:p14="http://schemas.microsoft.com/office/powerpoint/2010/main" val="2777090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50D4-F5C4-412E-8A68-FC5D5200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93537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8E29-CD85-4B5A-8B1A-38DAA8DB5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90874-04F4-48AF-BAF4-5606CB312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represent all our data in binary numbers and codes</a:t>
            </a:r>
          </a:p>
          <a:p>
            <a:r>
              <a:rPr lang="en-US" dirty="0"/>
              <a:t>Generally, serial communication is used to transfer our data</a:t>
            </a:r>
          </a:p>
          <a:p>
            <a:r>
              <a:rPr lang="en-US" dirty="0"/>
              <a:t>Mice take pictures and compare them to track your movement</a:t>
            </a:r>
          </a:p>
          <a:p>
            <a:r>
              <a:rPr lang="en-US" dirty="0"/>
              <a:t>Keyboards need to scan for key presses in a large matrix</a:t>
            </a:r>
          </a:p>
          <a:p>
            <a:r>
              <a:rPr lang="en-US" dirty="0"/>
              <a:t>LCD displays align with voltage applied to match a color input</a:t>
            </a:r>
          </a:p>
          <a:p>
            <a:r>
              <a:rPr lang="en-US" dirty="0"/>
              <a:t>HDMI outputs map to a large grid of RGB subpixels on screen</a:t>
            </a:r>
          </a:p>
          <a:p>
            <a:r>
              <a:rPr lang="en-US" dirty="0"/>
              <a:t>Analog signals must be used for natural waves like sound</a:t>
            </a:r>
          </a:p>
          <a:p>
            <a:r>
              <a:rPr lang="en-US" dirty="0"/>
              <a:t>Analog mic input is sampled to digital to make a sound file</a:t>
            </a:r>
          </a:p>
          <a:p>
            <a:r>
              <a:rPr lang="en-US" dirty="0"/>
              <a:t>Sound files are converted to analog waves on speaker to play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5F176-9BE6-4CB1-9FB1-D9D22BF12D7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F7940-D04E-47FE-A5DD-1B01B0513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6D102-49C5-4075-8556-B96F5EE97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55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9CDF8-F7EC-48C8-BA05-6126D68F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Events</a:t>
            </a:r>
          </a:p>
        </p:txBody>
      </p:sp>
    </p:spTree>
    <p:extLst>
      <p:ext uri="{BB962C8B-B14F-4D97-AF65-F5344CB8AC3E}">
        <p14:creationId xmlns:p14="http://schemas.microsoft.com/office/powerpoint/2010/main" val="2921877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oster for a workshop&#10;&#10;Description automatically generated">
            <a:extLst>
              <a:ext uri="{FF2B5EF4-FFF2-40B4-BE49-F238E27FC236}">
                <a16:creationId xmlns:a16="http://schemas.microsoft.com/office/drawing/2014/main" id="{C69FEDE1-FCDB-F5FD-A954-DCF1F619C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</p:spPr>
      </p:pic>
    </p:spTree>
    <p:extLst>
      <p:ext uri="{BB962C8B-B14F-4D97-AF65-F5344CB8AC3E}">
        <p14:creationId xmlns:p14="http://schemas.microsoft.com/office/powerpoint/2010/main" val="1347486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blueprint of a computer&#10;&#10;Description automatically generated">
            <a:extLst>
              <a:ext uri="{FF2B5EF4-FFF2-40B4-BE49-F238E27FC236}">
                <a16:creationId xmlns:a16="http://schemas.microsoft.com/office/drawing/2014/main" id="{A2DDC15A-5648-DE73-3CB2-6D93E1444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</p:spPr>
      </p:pic>
    </p:spTree>
    <p:extLst>
      <p:ext uri="{BB962C8B-B14F-4D97-AF65-F5344CB8AC3E}">
        <p14:creationId xmlns:p14="http://schemas.microsoft.com/office/powerpoint/2010/main" val="1835835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047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ADE05B-FC43-48FA-8701-5709A57537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595F5-4650-47CB-BC99-888A95CE6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4F9D3-FA02-4CC3-96F6-B8F2FDBFAD1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651" y="1104298"/>
            <a:ext cx="2076450" cy="352958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Multiple Connectors</a:t>
            </a:r>
          </a:p>
          <a:p>
            <a:endParaRPr lang="en-US" dirty="0"/>
          </a:p>
          <a:p>
            <a:r>
              <a:rPr lang="en-US" dirty="0"/>
              <a:t>Multiple Protocols</a:t>
            </a:r>
          </a:p>
          <a:p>
            <a:endParaRPr lang="en-US" dirty="0"/>
          </a:p>
          <a:p>
            <a:r>
              <a:rPr lang="en-US" dirty="0"/>
              <a:t>USB A &amp; C connecters are most used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933E0-3B90-A59B-8E5B-0CB880008E1F}"/>
              </a:ext>
            </a:extLst>
          </p:cNvPr>
          <p:cNvSpPr/>
          <p:nvPr/>
        </p:nvSpPr>
        <p:spPr>
          <a:xfrm>
            <a:off x="628650" y="361950"/>
            <a:ext cx="3171825" cy="504825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7EF461-5602-A767-7AB9-C3A6CB8AA4A8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2234041" cy="64055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674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USB Versions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E16F19-E320-D3A7-D3CF-85C5C9473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690" y="5425"/>
            <a:ext cx="6281310" cy="51380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84276F-EE63-F36C-36E1-4C9627A86E50}"/>
              </a:ext>
            </a:extLst>
          </p:cNvPr>
          <p:cNvSpPr txBox="1"/>
          <p:nvPr/>
        </p:nvSpPr>
        <p:spPr>
          <a:xfrm>
            <a:off x="2945606" y="4928056"/>
            <a:ext cx="45767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From https://en.wikipedia.org/wiki/USB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4624B1B-0DEC-E07D-A68C-73510F632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531899" y="273844"/>
            <a:ext cx="936702" cy="44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96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6FD4-9658-4873-B4A0-342CAA69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AB42-F04E-41D3-802B-132C72A4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7"/>
            <a:ext cx="7886700" cy="3530316"/>
          </a:xfrm>
        </p:spPr>
        <p:txBody>
          <a:bodyPr>
            <a:normAutofit/>
          </a:bodyPr>
          <a:lstStyle/>
          <a:p>
            <a:r>
              <a:rPr lang="en-US" dirty="0"/>
              <a:t>Computers can only work in binary numbers, not decimal </a:t>
            </a:r>
          </a:p>
          <a:p>
            <a:endParaRPr lang="en-US" dirty="0"/>
          </a:p>
          <a:p>
            <a:r>
              <a:rPr lang="en-US" dirty="0"/>
              <a:t>The simplest way of implementing this is 1 = high, 0 = low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Voltage is changed to match</a:t>
            </a:r>
          </a:p>
          <a:p>
            <a:endParaRPr lang="en-US" dirty="0"/>
          </a:p>
          <a:p>
            <a:r>
              <a:rPr lang="en-US" dirty="0"/>
              <a:t>10110</a:t>
            </a:r>
            <a:r>
              <a:rPr lang="en-US" sz="2400" baseline="-25000" dirty="0"/>
              <a:t>2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= 2^4 + 2^2 + 2^1</a:t>
            </a:r>
          </a:p>
          <a:p>
            <a:pPr marL="0" indent="0">
              <a:buNone/>
            </a:pPr>
            <a:r>
              <a:rPr lang="en-US" dirty="0"/>
              <a:t>   = 22</a:t>
            </a:r>
            <a:r>
              <a:rPr lang="en-US" baseline="-25000" dirty="0"/>
              <a:t>10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2C8E1-0CFB-47E2-966D-9ABF3B607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F716-702D-41D5-B2C1-29F2CEEF5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D5DEA-69E1-47A4-9105-82499A355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FDCA16C5-7F40-3C67-49F8-DCF4D6519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949" y="2743200"/>
            <a:ext cx="4324613" cy="188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468BC6-324F-83B2-5525-8596E6436703}"/>
              </a:ext>
            </a:extLst>
          </p:cNvPr>
          <p:cNvSpPr txBox="1"/>
          <p:nvPr/>
        </p:nvSpPr>
        <p:spPr>
          <a:xfrm>
            <a:off x="5740717" y="4734670"/>
            <a:ext cx="26003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https://www.geeksforgeeks.org/difference-between-unipolar-polar-and-bipolar-line-coding-schemes/#</a:t>
            </a:r>
          </a:p>
        </p:txBody>
      </p:sp>
    </p:spTree>
    <p:extLst>
      <p:ext uri="{BB962C8B-B14F-4D97-AF65-F5344CB8AC3E}">
        <p14:creationId xmlns:p14="http://schemas.microsoft.com/office/powerpoint/2010/main" val="83052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403DFC-A975-40A7-8E9F-2A0C4CAA5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Serial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25617-A69E-4DB4-B8ED-65C9AA400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10589" y="914400"/>
            <a:ext cx="3887391" cy="485838"/>
          </a:xfrm>
        </p:spPr>
        <p:txBody>
          <a:bodyPr>
            <a:normAutofit/>
          </a:bodyPr>
          <a:lstStyle/>
          <a:p>
            <a:r>
              <a:rPr lang="en-US" sz="1900" dirty="0"/>
              <a:t>Parallel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00A33-7524-4964-BFD0-8E51A7BBA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1AE7B-FDBB-4189-A8C1-A1A3E56A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19680-8669-4040-958B-5A6D640E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7EB95D-21F8-4337-9112-1CC16893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vs. Parallel</a:t>
            </a:r>
          </a:p>
        </p:txBody>
      </p:sp>
      <p:sp>
        <p:nvSpPr>
          <p:cNvPr id="11" name="AutoShape 2" descr="undefined">
            <a:extLst>
              <a:ext uri="{FF2B5EF4-FFF2-40B4-BE49-F238E27FC236}">
                <a16:creationId xmlns:a16="http://schemas.microsoft.com/office/drawing/2014/main" id="{862FA32C-A0BC-CC74-7A86-FE409C907B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F62D0B-EB02-1E91-A055-E6A7701C12B9}"/>
              </a:ext>
            </a:extLst>
          </p:cNvPr>
          <p:cNvSpPr txBox="1"/>
          <p:nvPr/>
        </p:nvSpPr>
        <p:spPr>
          <a:xfrm>
            <a:off x="5805844" y="4673115"/>
            <a:ext cx="2291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https://commons.wikimedia.org/wiki/File:Serial_and_Parallel_Data_Transmission.svg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7467FCA-8D25-75BB-B1F9-86E8AC71A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143" y="1200151"/>
            <a:ext cx="3902206" cy="347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A5F46C-BF1F-ED1D-C39D-6350E7540B08}"/>
              </a:ext>
            </a:extLst>
          </p:cNvPr>
          <p:cNvSpPr txBox="1"/>
          <p:nvPr/>
        </p:nvSpPr>
        <p:spPr>
          <a:xfrm>
            <a:off x="579632" y="1724025"/>
            <a:ext cx="252483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Uses 1 data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Cheaper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Less crosstalk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No clock skew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280D02-2F6B-8C7E-23C5-BEE489B271C5}"/>
              </a:ext>
            </a:extLst>
          </p:cNvPr>
          <p:cNvSpPr txBox="1"/>
          <p:nvPr/>
        </p:nvSpPr>
        <p:spPr>
          <a:xfrm>
            <a:off x="2814280" y="1724025"/>
            <a:ext cx="252483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Uses many data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More data per clock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No processing at beginning and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50740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6FD4-9658-4873-B4A0-342CAA69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AB42-F04E-41D3-802B-132C72A4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7"/>
            <a:ext cx="2219325" cy="3530316"/>
          </a:xfrm>
        </p:spPr>
        <p:txBody>
          <a:bodyPr>
            <a:normAutofit/>
          </a:bodyPr>
          <a:lstStyle/>
          <a:p>
            <a:r>
              <a:rPr lang="en-US" dirty="0"/>
              <a:t>Encoding maps every output to a binary code</a:t>
            </a:r>
          </a:p>
          <a:p>
            <a:endParaRPr lang="en-US" dirty="0"/>
          </a:p>
          <a:p>
            <a:r>
              <a:rPr lang="en-US" dirty="0"/>
              <a:t>Descending order of bits</a:t>
            </a:r>
          </a:p>
          <a:p>
            <a:endParaRPr lang="en-US" dirty="0"/>
          </a:p>
          <a:p>
            <a:r>
              <a:rPr lang="en-US" dirty="0"/>
              <a:t>100 0001 = A</a:t>
            </a:r>
          </a:p>
          <a:p>
            <a:r>
              <a:rPr lang="en-US" dirty="0"/>
              <a:t>110 0001 = 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2C8E1-0CFB-47E2-966D-9ABF3B607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F716-702D-41D5-B2C1-29F2CEEF5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D5DEA-69E1-47A4-9105-82499A355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8434" name="Picture 2" descr="undefined">
            <a:extLst>
              <a:ext uri="{FF2B5EF4-FFF2-40B4-BE49-F238E27FC236}">
                <a16:creationId xmlns:a16="http://schemas.microsoft.com/office/drawing/2014/main" id="{0953EA64-755C-9F0A-FB9E-99A30185D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202" y="448867"/>
            <a:ext cx="6132448" cy="418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37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6FD4-9658-4873-B4A0-342CAA69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Pinout (Type A, USB 2.0)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AB42-F04E-41D3-802B-132C72A46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2C8E1-0CFB-47E2-966D-9ABF3B607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F716-702D-41D5-B2C1-29F2CEEF5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D5DEA-69E1-47A4-9105-82499A355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09EA1BF-8B0F-4A46-7284-34803E93A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134" y="146248"/>
            <a:ext cx="2731961" cy="455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SB wiring diagram.">
            <a:extLst>
              <a:ext uri="{FF2B5EF4-FFF2-40B4-BE49-F238E27FC236}">
                <a16:creationId xmlns:a16="http://schemas.microsoft.com/office/drawing/2014/main" id="{504ADC74-80ED-2159-DB35-E8C476BAE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838148"/>
            <a:ext cx="5154739" cy="386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799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6FD4-9658-4873-B4A0-342CAA69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AB42-F04E-41D3-802B-132C72A4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2407"/>
            <a:ext cx="3019425" cy="3530316"/>
          </a:xfrm>
        </p:spPr>
        <p:txBody>
          <a:bodyPr>
            <a:normAutofit/>
          </a:bodyPr>
          <a:lstStyle/>
          <a:p>
            <a:r>
              <a:rPr lang="en-US" dirty="0"/>
              <a:t>Electromagnetic interactions in nearby environment = </a:t>
            </a:r>
            <a:r>
              <a:rPr lang="en-US" i="1" dirty="0"/>
              <a:t>noise</a:t>
            </a:r>
          </a:p>
          <a:p>
            <a:r>
              <a:rPr lang="en-US" dirty="0"/>
              <a:t>Differential pairs allow us to reduce signal noise by subtraction</a:t>
            </a:r>
          </a:p>
          <a:p>
            <a:r>
              <a:rPr lang="en-US" dirty="0"/>
              <a:t>Source is sent both as positive and negative</a:t>
            </a:r>
          </a:p>
          <a:p>
            <a:r>
              <a:rPr lang="en-US" dirty="0"/>
              <a:t>(+) – (–) = + for signal</a:t>
            </a:r>
          </a:p>
          <a:p>
            <a:r>
              <a:rPr lang="en-US" dirty="0"/>
              <a:t>(+) – (+) = 0 for noise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2C8E1-0CFB-47E2-966D-9ABF3B607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21 October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F716-702D-41D5-B2C1-29F2CEEF5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Looking Inside Computer I/O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D5DEA-69E1-47A4-9105-82499A355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07CE5-6F83-7223-99AE-873E35B48518}"/>
              </a:ext>
            </a:extLst>
          </p:cNvPr>
          <p:cNvSpPr txBox="1"/>
          <p:nvPr/>
        </p:nvSpPr>
        <p:spPr>
          <a:xfrm>
            <a:off x="5534025" y="4698089"/>
            <a:ext cx="2800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https://handwiki.org/wiki/images/3/3d/Differential_signal_and_common-mode_interference_fed_into_a_differential_amplifier.svg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FDBE0E-D3E8-7D6E-CAF3-936370EA2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75" y="1217971"/>
            <a:ext cx="5208975" cy="34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41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3c77b84-5c8b-45e0-b4dd-7ae51ddf8988">
      <Terms xmlns="http://schemas.microsoft.com/office/infopath/2007/PartnerControls"/>
    </lcf76f155ced4ddcb4097134ff3c332f>
    <TaxCatchAll xmlns="417dfe80-b67e-4708-b226-fdd00a6c630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43D66AC4884A448BF2FDC1F0DA0B87" ma:contentTypeVersion="16" ma:contentTypeDescription="Create a new document." ma:contentTypeScope="" ma:versionID="db23e5a46fe4610def2cb2627c4f63c6">
  <xsd:schema xmlns:xsd="http://www.w3.org/2001/XMLSchema" xmlns:xs="http://www.w3.org/2001/XMLSchema" xmlns:p="http://schemas.microsoft.com/office/2006/metadata/properties" xmlns:ns2="63c77b84-5c8b-45e0-b4dd-7ae51ddf8988" xmlns:ns3="417dfe80-b67e-4708-b226-fdd00a6c6300" targetNamespace="http://schemas.microsoft.com/office/2006/metadata/properties" ma:root="true" ma:fieldsID="2778b06a6411f8e9a0f0c38983ae5480" ns2:_="" ns3:_="">
    <xsd:import namespace="63c77b84-5c8b-45e0-b4dd-7ae51ddf8988"/>
    <xsd:import namespace="417dfe80-b67e-4708-b226-fdd00a6c63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7b84-5c8b-45e0-b4dd-7ae51ddf89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c8cfe719-5118-4d43-ba73-4d58e9725e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7dfe80-b67e-4708-b226-fdd00a6c6300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27e0f157-356b-4cb3-8f6d-6425292d2198}" ma:internalName="TaxCatchAll" ma:showField="CatchAllData" ma:web="417dfe80-b67e-4708-b226-fdd00a6c63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DC2658-60D5-40C9-9216-1478B6BDE3AE}">
  <ds:schemaRefs>
    <ds:schemaRef ds:uri="http://purl.org/dc/dcmitype/"/>
    <ds:schemaRef ds:uri="http://purl.org/dc/elements/1.1/"/>
    <ds:schemaRef ds:uri="http://schemas.microsoft.com/office/2006/documentManagement/types"/>
    <ds:schemaRef ds:uri="417dfe80-b67e-4708-b226-fdd00a6c6300"/>
    <ds:schemaRef ds:uri="63c77b84-5c8b-45e0-b4dd-7ae51ddf8988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16BB3B2-C809-4FF7-9B61-C63304371F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7b84-5c8b-45e0-b4dd-7ae51ddf8988"/>
    <ds:schemaRef ds:uri="417dfe80-b67e-4708-b226-fdd00a6c63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3D67494-4EC3-41C5-8C82-217550E1D9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{59DB9003-08C6-A44B-B374-62BE413F1DB3}tf16401378</Template>
  <TotalTime>10070</TotalTime>
  <Words>1529</Words>
  <Application>Microsoft Office PowerPoint</Application>
  <PresentationFormat>On-screen Show (16:9)</PresentationFormat>
  <Paragraphs>289</Paragraphs>
  <Slides>38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Looking inside Computer I/O Devices</vt:lpstr>
      <vt:lpstr>Agenda</vt:lpstr>
      <vt:lpstr>USB</vt:lpstr>
      <vt:lpstr>PowerPoint Presentation</vt:lpstr>
      <vt:lpstr>Binary Signals</vt:lpstr>
      <vt:lpstr>Serial vs. Parallel</vt:lpstr>
      <vt:lpstr>Encoding</vt:lpstr>
      <vt:lpstr>USB Pinout (Type A, USB 2.0)</vt:lpstr>
      <vt:lpstr>Differential Pairs</vt:lpstr>
      <vt:lpstr>Digital Input</vt:lpstr>
      <vt:lpstr>Optical Mouse Sensing</vt:lpstr>
      <vt:lpstr>Optical Mouse Polling</vt:lpstr>
      <vt:lpstr>A Problem With Keyboards…</vt:lpstr>
      <vt:lpstr>Keyboard Ghosting</vt:lpstr>
      <vt:lpstr>Keyboard Key Sensing</vt:lpstr>
      <vt:lpstr>Keyboard Traces</vt:lpstr>
      <vt:lpstr>Keyboard Matrix</vt:lpstr>
      <vt:lpstr>Keyboard Matrix</vt:lpstr>
      <vt:lpstr>Keyboard Matrix</vt:lpstr>
      <vt:lpstr>Keyboard Matrix</vt:lpstr>
      <vt:lpstr>Keyboard Matrix</vt:lpstr>
      <vt:lpstr>Digital Output</vt:lpstr>
      <vt:lpstr>Binary to Decimal Conversion</vt:lpstr>
      <vt:lpstr>Twisted Nematic (TN) Displays</vt:lpstr>
      <vt:lpstr>BCD to 7 Segment Display Decoder</vt:lpstr>
      <vt:lpstr>BCD to 7 Segment Truth Table</vt:lpstr>
      <vt:lpstr>Pixels and Color</vt:lpstr>
      <vt:lpstr>HDMI Cables</vt:lpstr>
      <vt:lpstr>Analog Audio</vt:lpstr>
      <vt:lpstr>Analog Signals</vt:lpstr>
      <vt:lpstr>Analog to Digital Sampling</vt:lpstr>
      <vt:lpstr>Usage in Audio</vt:lpstr>
      <vt:lpstr>Conclusion</vt:lpstr>
      <vt:lpstr>Conclusion</vt:lpstr>
      <vt:lpstr>Next Events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DiMercurio, Kyrstin</dc:creator>
  <cp:lastModifiedBy>Liam Osman</cp:lastModifiedBy>
  <cp:revision>46</cp:revision>
  <dcterms:created xsi:type="dcterms:W3CDTF">2019-11-06T18:18:56Z</dcterms:created>
  <dcterms:modified xsi:type="dcterms:W3CDTF">2023-10-21T16:27:17Z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0x0101008E43D66AC4884A448BF2FDC1F0DA0B87</vt:lpwstr>
  </property>
  <property fmtid="{D5CDD505-2E9C-101B-9397-08002B2CF9AE}" pid="3" name="MediaServiceImageTags">
    <vt:lpwstr/>
  </property>
</Properties>
</file>